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5"/>
  </p:notesMasterIdLst>
  <p:handoutMasterIdLst>
    <p:handoutMasterId r:id="rId26"/>
  </p:handoutMasterIdLst>
  <p:sldIdLst>
    <p:sldId id="334" r:id="rId5"/>
    <p:sldId id="316" r:id="rId6"/>
    <p:sldId id="350" r:id="rId7"/>
    <p:sldId id="355" r:id="rId8"/>
    <p:sldId id="356" r:id="rId9"/>
    <p:sldId id="358" r:id="rId10"/>
    <p:sldId id="359" r:id="rId11"/>
    <p:sldId id="368" r:id="rId12"/>
    <p:sldId id="351" r:id="rId13"/>
    <p:sldId id="357" r:id="rId14"/>
    <p:sldId id="360" r:id="rId15"/>
    <p:sldId id="361" r:id="rId16"/>
    <p:sldId id="366" r:id="rId17"/>
    <p:sldId id="367" r:id="rId18"/>
    <p:sldId id="362" r:id="rId19"/>
    <p:sldId id="365" r:id="rId20"/>
    <p:sldId id="364" r:id="rId21"/>
    <p:sldId id="363" r:id="rId22"/>
    <p:sldId id="349" r:id="rId23"/>
    <p:sldId id="354" r:id="rId2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5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4" autoAdjust="0"/>
    <p:restoredTop sz="91646" autoAdjust="0"/>
  </p:normalViewPr>
  <p:slideViewPr>
    <p:cSldViewPr snapToGrid="0">
      <p:cViewPr varScale="1">
        <p:scale>
          <a:sx n="101" d="100"/>
          <a:sy n="101" d="100"/>
        </p:scale>
        <p:origin x="990" y="11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EC443D7-B39A-4082-ACDA-AF77E4B4529B}" type="datetime1">
              <a:rPr lang="fr-FR" smtClean="0"/>
              <a:t>30/09/2024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397C78D2-97D1-4B37-BDD1-08A09BD4CA9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F06201AB-AE6E-4BD6-8881-470FABF8AC15}" type="datetime1">
              <a:rPr lang="fr-FR" smtClean="0"/>
              <a:pPr/>
              <a:t>30/09/2024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D5939589-3E79-4C82-AA4A-FE78234FAA5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603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280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7442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8590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5895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745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6506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8615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562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893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0096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2176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580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413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52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8065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. Quels projets vous motivent le plus ? Pourquoi ? 2. Quels projets vous semblent plus difficiles ? Pourquoi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259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 Diapositiv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rtlCol="0" anchor="ctr" anchorCtr="0"/>
          <a:lstStyle>
            <a:lvl1pPr algn="l">
              <a:defRPr lang="fr-F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rtlCol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lang="fr-FR"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lang="fr-FR"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lang="fr-FR"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lang="fr-FR" sz="1200">
                <a:solidFill>
                  <a:schemeClr val="tx1"/>
                </a:solidFill>
              </a:defRPr>
            </a:lvl4pPr>
            <a:lvl5pPr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rtlCol="0" anchor="b" anchorCtr="0"/>
          <a:lstStyle>
            <a:lvl1pPr algn="l">
              <a:defRPr lang="fr-F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1200"/>
              </a:spcBef>
              <a:buNone/>
              <a:defRPr lang="fr-FR" sz="1800"/>
            </a:lvl1pPr>
            <a:lvl2pPr marL="457200">
              <a:spcBef>
                <a:spcPts val="1200"/>
              </a:spcBef>
              <a:defRPr lang="fr-FR" sz="1800"/>
            </a:lvl2pPr>
            <a:lvl3pPr marL="914400">
              <a:spcBef>
                <a:spcPts val="1200"/>
              </a:spcBef>
              <a:defRPr lang="fr-FR" sz="1800"/>
            </a:lvl3pPr>
            <a:lvl4pPr marL="1371600">
              <a:spcBef>
                <a:spcPts val="1200"/>
              </a:spcBef>
              <a:defRPr lang="fr-FR" sz="1800"/>
            </a:lvl4pPr>
            <a:lvl5pPr marL="18288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>
              <a:spcBef>
                <a:spcPts val="1200"/>
              </a:spcBef>
              <a:defRPr lang="fr-FR" sz="1800"/>
            </a:lvl1pPr>
            <a:lvl2pPr>
              <a:spcBef>
                <a:spcPts val="1200"/>
              </a:spcBef>
              <a:defRPr lang="fr-FR" sz="1800"/>
            </a:lvl2pPr>
            <a:lvl3pPr>
              <a:spcBef>
                <a:spcPts val="1200"/>
              </a:spcBef>
              <a:defRPr lang="fr-FR" sz="1800"/>
            </a:lvl3pPr>
            <a:lvl4pPr>
              <a:spcBef>
                <a:spcPts val="1200"/>
              </a:spcBef>
              <a:defRPr lang="fr-FR" sz="1800"/>
            </a:lvl4pPr>
            <a:lvl5pPr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sme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7" name="Graphisme 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8" name="Graphisme 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que 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" name="Graphisme 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7" name="Graphisme 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rtlCol="0" anchor="b" anchorCtr="0"/>
          <a:lstStyle>
            <a:lvl1pPr>
              <a:defRPr lang="fr-FR" sz="4000" b="1" cap="all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 rtlCol="0"/>
          <a:lstStyle>
            <a:defPPr>
              <a:defRPr lang="fr-FR"/>
            </a:def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s d’image et titr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rtlCol="0" anchor="b"/>
          <a:lstStyle>
            <a:lvl1pPr algn="r">
              <a:lnSpc>
                <a:spcPts val="4800"/>
              </a:lnSpc>
              <a:defRPr lang="fr-FR" sz="48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’image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sme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" name="Graphisme 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" name="Graphisme 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t>‹#›</a:t>
            </a:fld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rtlCol="0" anchor="b"/>
          <a:lstStyle>
            <a:lvl1pPr algn="r">
              <a:lnSpc>
                <a:spcPts val="4000"/>
              </a:lnSpc>
              <a:defRPr lang="fr-F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rtlCol="0" anchor="t">
            <a:noAutofit/>
          </a:bodyPr>
          <a:lstStyle>
            <a:lvl1pPr algn="ctr">
              <a:buNone/>
              <a:defRPr lang="fr-FR"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4pPr>
            <a:lvl5pPr marL="1828800" indent="0" algn="r">
              <a:buNone/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sme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" name="Graphisme 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7" name="Graphisme 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3" name="Espace réservé d’image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5" name="Espace réservé d’image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rtlCol="0" anchor="b" anchorCtr="0"/>
          <a:lstStyle>
            <a:lvl1pPr>
              <a:defRPr lang="fr-FR" sz="4000" b="1" cap="all" spc="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rtlCol="0" anchor="t" anchorCtr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rtlCol="0" anchor="t" anchorCtr="0">
            <a:noAutofit/>
          </a:bodyPr>
          <a:lstStyle>
            <a:lvl1pPr algn="ctr">
              <a:buNone/>
              <a:defRPr lang="fr-FR" sz="1800"/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fr-FR" sz="1800"/>
            </a:lvl1pPr>
            <a:lvl2pPr marL="228600">
              <a:defRPr lang="fr-FR" sz="1600"/>
            </a:lvl2pPr>
            <a:lvl3pPr marL="457200">
              <a:defRPr lang="fr-FR" sz="1400"/>
            </a:lvl3pPr>
            <a:lvl4pPr marL="685800">
              <a:defRPr lang="fr-FR" sz="1200"/>
            </a:lvl4pPr>
            <a:lvl5pPr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sme 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9" name="Graphisme 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4" name="Espace réservé du pied de page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+ sous-titre diapositiv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rtlCol="0" anchor="b" anchorCtr="0">
            <a:normAutofit/>
          </a:bodyPr>
          <a:lstStyle>
            <a:lvl1pPr marL="0" indent="0" algn="l"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 rtlCol="0"/>
          <a:lstStyle>
            <a:lvl1pPr>
              <a:defRPr lang="fr-FR" sz="4000" b="1" cap="all" spc="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fr-FR" sz="1800"/>
            </a:lvl1pPr>
            <a:lvl2pPr marL="228600">
              <a:spcBef>
                <a:spcPts val="1200"/>
              </a:spcBef>
              <a:defRPr lang="fr-FR" sz="1800"/>
            </a:lvl2pPr>
            <a:lvl3pPr marL="685800">
              <a:spcBef>
                <a:spcPts val="1200"/>
              </a:spcBef>
              <a:defRPr lang="fr-FR" sz="1800"/>
            </a:lvl3pPr>
            <a:lvl4pPr marL="1143000">
              <a:spcBef>
                <a:spcPts val="1200"/>
              </a:spcBef>
              <a:defRPr lang="fr-FR" sz="1800"/>
            </a:lvl4pPr>
            <a:lvl5pPr marL="16002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fr-FR" sz="1800"/>
            </a:lvl1pPr>
            <a:lvl2pPr marL="228600">
              <a:spcBef>
                <a:spcPts val="1200"/>
              </a:spcBef>
              <a:defRPr lang="fr-FR" sz="1800"/>
            </a:lvl2pPr>
            <a:lvl3pPr marL="685800">
              <a:spcBef>
                <a:spcPts val="1200"/>
              </a:spcBef>
              <a:defRPr lang="fr-FR" sz="1800"/>
            </a:lvl3pPr>
            <a:lvl4pPr marL="1143000">
              <a:spcBef>
                <a:spcPts val="1200"/>
              </a:spcBef>
              <a:defRPr lang="fr-FR" sz="1800"/>
            </a:lvl4pPr>
            <a:lvl5pPr marL="16002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sme 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" name="Graphisme 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6" name="Graphisme 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rtlCol="0" anchor="ctr" anchorCtr="0"/>
          <a:lstStyle>
            <a:lvl1pPr algn="l">
              <a:defRPr lang="fr-F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rtlCol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lang="fr-FR"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lang="fr-FR"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lang="fr-FR"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lang="fr-FR"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rtlCol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lang="fr-FR" sz="1800"/>
            </a:lvl1pPr>
            <a:lvl2pPr marL="457200" indent="0">
              <a:spcBef>
                <a:spcPts val="1200"/>
              </a:spcBef>
              <a:buNone/>
              <a:defRPr lang="fr-FR" sz="1600"/>
            </a:lvl2pPr>
            <a:lvl3pPr marL="914400" indent="0">
              <a:spcBef>
                <a:spcPts val="1200"/>
              </a:spcBef>
              <a:buNone/>
              <a:defRPr lang="fr-FR" sz="1400"/>
            </a:lvl3pPr>
            <a:lvl4pPr marL="1371600" indent="0">
              <a:spcBef>
                <a:spcPts val="1200"/>
              </a:spcBef>
              <a:buNone/>
              <a:defRPr lang="fr-FR" sz="1200"/>
            </a:lvl4pPr>
            <a:lvl5pPr marL="1828800" indent="0">
              <a:spcBef>
                <a:spcPts val="1200"/>
              </a:spcBef>
              <a:buNone/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rtlCol="0" anchor="t" anchorCtr="0">
            <a:noAutofit/>
          </a:bodyPr>
          <a:lstStyle>
            <a:lvl1pPr>
              <a:spcBef>
                <a:spcPts val="1200"/>
              </a:spcBef>
              <a:defRPr lang="fr-FR" sz="1800"/>
            </a:lvl1pPr>
            <a:lvl2pPr>
              <a:spcBef>
                <a:spcPts val="1200"/>
              </a:spcBef>
              <a:defRPr lang="fr-FR" sz="1600"/>
            </a:lvl2pPr>
            <a:lvl3pPr>
              <a:spcBef>
                <a:spcPts val="1200"/>
              </a:spcBef>
              <a:defRPr lang="fr-FR" sz="1400"/>
            </a:lvl3pPr>
            <a:lvl4pPr>
              <a:spcBef>
                <a:spcPts val="1200"/>
              </a:spcBef>
              <a:defRPr lang="fr-FR" sz="1200"/>
            </a:lvl4pPr>
            <a:lvl5pPr>
              <a:spcBef>
                <a:spcPts val="1200"/>
              </a:spcBef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rtlCol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lang="fr-FR" sz="4000" b="1" i="0" cap="all" spc="0" baseline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fr-FR" sz="1800"/>
            </a:lvl1pPr>
            <a:lvl2pPr marL="228600">
              <a:lnSpc>
                <a:spcPct val="110000"/>
              </a:lnSpc>
              <a:defRPr lang="fr-FR" sz="1600"/>
            </a:lvl2pPr>
            <a:lvl3pPr marL="457200">
              <a:lnSpc>
                <a:spcPct val="110000"/>
              </a:lnSpc>
              <a:defRPr lang="fr-FR" sz="1400"/>
            </a:lvl3pPr>
            <a:lvl4pPr marL="685800">
              <a:lnSpc>
                <a:spcPct val="110000"/>
              </a:lnSpc>
              <a:defRPr lang="fr-FR" sz="1200"/>
            </a:lvl4pPr>
            <a:lvl5pPr marL="914400">
              <a:lnSpc>
                <a:spcPct val="110000"/>
              </a:lnSpc>
              <a:defRPr lang="fr-FR" sz="12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rtlCol="0" anchor="t" anchorCtr="0"/>
          <a:lstStyle>
            <a:lvl1pPr algn="ctr">
              <a:buNone/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10" name="Espace réservé du pied de page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fr-FR" sz="1800" b="1" i="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fr-F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fr-F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lang="fr-FR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Projet 2</a:t>
            </a:r>
          </a:p>
        </p:txBody>
      </p:sp>
      <p:pic>
        <p:nvPicPr>
          <p:cNvPr id="1028" name="Picture 4" descr="Société - OPENCLASSROOMS">
            <a:extLst>
              <a:ext uri="{FF2B5EF4-FFF2-40B4-BE49-F238E27FC236}">
                <a16:creationId xmlns:a16="http://schemas.microsoft.com/office/drawing/2014/main" id="{50BE8876-76D2-32B7-4861-931C7B260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67" y="6226337"/>
            <a:ext cx="3582955" cy="27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4A8937C-A131-9A93-F497-943D37B07EBA}"/>
              </a:ext>
            </a:extLst>
          </p:cNvPr>
          <p:cNvSpPr txBox="1">
            <a:spLocks/>
          </p:cNvSpPr>
          <p:nvPr/>
        </p:nvSpPr>
        <p:spPr>
          <a:xfrm>
            <a:off x="1344875" y="3429000"/>
            <a:ext cx="7853678" cy="7266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fr-F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fr-FR" dirty="0"/>
              <a:t>Participez à un concours sur la Smart City</a:t>
            </a:r>
          </a:p>
        </p:txBody>
      </p:sp>
      <p:pic>
        <p:nvPicPr>
          <p:cNvPr id="4" name="Espace réservé d’image 5">
            <a:extLst>
              <a:ext uri="{FF2B5EF4-FFF2-40B4-BE49-F238E27FC236}">
                <a16:creationId xmlns:a16="http://schemas.microsoft.com/office/drawing/2014/main" id="{8DA8BD16-9AF7-F212-4AD8-DFA7B547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72002" y="3773121"/>
            <a:ext cx="2127684" cy="2127684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3C727A8-6684-06B8-3177-3AC8A84271B8}"/>
              </a:ext>
            </a:extLst>
          </p:cNvPr>
          <p:cNvSpPr txBox="1"/>
          <p:nvPr/>
        </p:nvSpPr>
        <p:spPr>
          <a:xfrm>
            <a:off x="8972002" y="5857005"/>
            <a:ext cx="212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7552ED"/>
                </a:solidFill>
                <a:latin typeface="Aptos Black" panose="020B0004020202020204" pitchFamily="34" charset="0"/>
              </a:rPr>
              <a:t>Ethan VUILLEMIN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analyse univarié de la hauteur et de la circonférence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37599-8FDC-FD40-99A1-7F7F87E7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92" y="1344895"/>
            <a:ext cx="10540508" cy="52303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FF061E-AAAD-740B-9AC5-114BB5892DA7}"/>
              </a:ext>
            </a:extLst>
          </p:cNvPr>
          <p:cNvSpPr/>
          <p:nvPr/>
        </p:nvSpPr>
        <p:spPr>
          <a:xfrm>
            <a:off x="3880481" y="1729739"/>
            <a:ext cx="234319" cy="33840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B1EA6C-8543-6768-73F6-BF3440E9E7BB}"/>
              </a:ext>
            </a:extLst>
          </p:cNvPr>
          <p:cNvSpPr/>
          <p:nvPr/>
        </p:nvSpPr>
        <p:spPr>
          <a:xfrm>
            <a:off x="9094470" y="1729739"/>
            <a:ext cx="312420" cy="25507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7548A0-65A6-4DAE-CCC8-BAE7D4DDB357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4114800" y="3124200"/>
            <a:ext cx="647700" cy="29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6D5E89-D3E6-A0E7-2ED5-4B686E456485}"/>
              </a:ext>
            </a:extLst>
          </p:cNvPr>
          <p:cNvCxnSpPr>
            <a:cxnSpLocks/>
          </p:cNvCxnSpPr>
          <p:nvPr/>
        </p:nvCxnSpPr>
        <p:spPr>
          <a:xfrm flipV="1">
            <a:off x="8248650" y="2508885"/>
            <a:ext cx="845820" cy="88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3F2EBA-83C3-418E-ABD2-7D23455A3A3F}"/>
              </a:ext>
            </a:extLst>
          </p:cNvPr>
          <p:cNvSpPr txBox="1"/>
          <p:nvPr/>
        </p:nvSpPr>
        <p:spPr>
          <a:xfrm>
            <a:off x="4732020" y="3057198"/>
            <a:ext cx="125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Valeurs aberrantes</a:t>
            </a:r>
            <a:endParaRPr lang="en-150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168E9-B2E9-AC87-5C16-8CE6167A13DA}"/>
              </a:ext>
            </a:extLst>
          </p:cNvPr>
          <p:cNvSpPr txBox="1"/>
          <p:nvPr/>
        </p:nvSpPr>
        <p:spPr>
          <a:xfrm>
            <a:off x="7179945" y="3346923"/>
            <a:ext cx="12115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Valeurs aberrantes</a:t>
            </a:r>
            <a:endParaRPr lang="en-150" sz="9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825368-386E-602E-1207-A85DC4922100}"/>
              </a:ext>
            </a:extLst>
          </p:cNvPr>
          <p:cNvSpPr/>
          <p:nvPr/>
        </p:nvSpPr>
        <p:spPr>
          <a:xfrm>
            <a:off x="3880481" y="5113750"/>
            <a:ext cx="234319" cy="525050"/>
          </a:xfrm>
          <a:prstGeom prst="ellipse">
            <a:avLst/>
          </a:prstGeom>
          <a:noFill/>
          <a:ln w="19050">
            <a:solidFill>
              <a:srgbClr val="7552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F2EF46-10D1-75C2-E62A-3B603857C4A9}"/>
              </a:ext>
            </a:extLst>
          </p:cNvPr>
          <p:cNvCxnSpPr>
            <a:cxnSpLocks/>
          </p:cNvCxnSpPr>
          <p:nvPr/>
        </p:nvCxnSpPr>
        <p:spPr>
          <a:xfrm flipH="1">
            <a:off x="4153850" y="4993797"/>
            <a:ext cx="617219" cy="33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9B9E4F-903D-6F0D-E34E-91B4274F405A}"/>
              </a:ext>
            </a:extLst>
          </p:cNvPr>
          <p:cNvSpPr txBox="1"/>
          <p:nvPr/>
        </p:nvSpPr>
        <p:spPr>
          <a:xfrm>
            <a:off x="4732019" y="4829298"/>
            <a:ext cx="125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Valeurs atypiques</a:t>
            </a:r>
            <a:endParaRPr lang="en-150" sz="9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0A363-4E37-BD36-F72C-DCC644CE3E77}"/>
              </a:ext>
            </a:extLst>
          </p:cNvPr>
          <p:cNvSpPr/>
          <p:nvPr/>
        </p:nvSpPr>
        <p:spPr>
          <a:xfrm>
            <a:off x="9133520" y="4280533"/>
            <a:ext cx="234319" cy="880741"/>
          </a:xfrm>
          <a:prstGeom prst="ellipse">
            <a:avLst/>
          </a:prstGeom>
          <a:noFill/>
          <a:ln w="19050">
            <a:solidFill>
              <a:srgbClr val="7552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55B938-C0CD-AB31-5377-9731273DC9B4}"/>
              </a:ext>
            </a:extLst>
          </p:cNvPr>
          <p:cNvCxnSpPr>
            <a:cxnSpLocks/>
          </p:cNvCxnSpPr>
          <p:nvPr/>
        </p:nvCxnSpPr>
        <p:spPr>
          <a:xfrm>
            <a:off x="8253888" y="4341775"/>
            <a:ext cx="840581" cy="38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599AAC-44B6-1AAE-0466-6D6D540AED29}"/>
              </a:ext>
            </a:extLst>
          </p:cNvPr>
          <p:cNvSpPr txBox="1"/>
          <p:nvPr/>
        </p:nvSpPr>
        <p:spPr>
          <a:xfrm>
            <a:off x="7179945" y="4184961"/>
            <a:ext cx="125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Valeurs atypiques</a:t>
            </a:r>
            <a:endParaRPr lang="en-150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A69432-25D1-B295-5828-BE6ED2FC9F6C}"/>
              </a:ext>
            </a:extLst>
          </p:cNvPr>
          <p:cNvSpPr txBox="1"/>
          <p:nvPr/>
        </p:nvSpPr>
        <p:spPr>
          <a:xfrm>
            <a:off x="3997640" y="172973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 dirty="0"/>
              <a:t>881 800</a:t>
            </a:r>
            <a:endParaRPr lang="en-150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07BA4-AFE8-70C5-F3F0-3B7DEE883E72}"/>
              </a:ext>
            </a:extLst>
          </p:cNvPr>
          <p:cNvSpPr txBox="1"/>
          <p:nvPr/>
        </p:nvSpPr>
        <p:spPr>
          <a:xfrm>
            <a:off x="9353341" y="1729739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 dirty="0"/>
              <a:t>250 300</a:t>
            </a:r>
            <a:endParaRPr lang="en-150" sz="900" b="1" dirty="0"/>
          </a:p>
        </p:txBody>
      </p:sp>
    </p:spTree>
    <p:extLst>
      <p:ext uri="{BB962C8B-B14F-4D97-AF65-F5344CB8AC3E}">
        <p14:creationId xmlns:p14="http://schemas.microsoft.com/office/powerpoint/2010/main" val="2499765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analyse univarié de la hauteur et de la circonférence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11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D6EAF-C278-BFF6-5BC6-98C9B6A1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87" y="4611243"/>
            <a:ext cx="961265" cy="961265"/>
          </a:xfrm>
          <a:prstGeom prst="rect">
            <a:avLst/>
          </a:prstGeom>
        </p:spPr>
      </p:pic>
      <p:pic>
        <p:nvPicPr>
          <p:cNvPr id="13" name="Picture 12" descr="A colorful gauge with a black background&#10;&#10;Description automatically generated">
            <a:extLst>
              <a:ext uri="{FF2B5EF4-FFF2-40B4-BE49-F238E27FC236}">
                <a16:creationId xmlns:a16="http://schemas.microsoft.com/office/drawing/2014/main" id="{8A01F43C-9E3D-7032-0B89-A5399BB8F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87" y="2562219"/>
            <a:ext cx="961265" cy="961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8D7391-A4D7-B9F9-BFAC-B72183D46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62" y="4613017"/>
            <a:ext cx="961264" cy="961264"/>
          </a:xfrm>
          <a:prstGeom prst="rect">
            <a:avLst/>
          </a:prstGeom>
        </p:spPr>
      </p:pic>
      <p:pic>
        <p:nvPicPr>
          <p:cNvPr id="18" name="Picture 17" descr="A colorful gauge with a black background&#10;&#10;Description automatically generated">
            <a:extLst>
              <a:ext uri="{FF2B5EF4-FFF2-40B4-BE49-F238E27FC236}">
                <a16:creationId xmlns:a16="http://schemas.microsoft.com/office/drawing/2014/main" id="{346C1E8C-704A-3655-1676-FE988993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61" y="2562219"/>
            <a:ext cx="961265" cy="961265"/>
          </a:xfrm>
          <a:prstGeom prst="rect">
            <a:avLst/>
          </a:prstGeom>
        </p:spPr>
      </p:pic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A107D997-397D-2669-A2E0-C40A97F3D5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45767" y="1608133"/>
            <a:ext cx="1640838" cy="33579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l" rtl="0"/>
            <a:r>
              <a:rPr lang="fr-FR" b="1" dirty="0">
                <a:solidFill>
                  <a:schemeClr val="tx1"/>
                </a:solidFill>
              </a:rPr>
              <a:t>Hauteur_m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251E1B86-947B-78CF-D637-CD47DF99F2A2}"/>
              </a:ext>
            </a:extLst>
          </p:cNvPr>
          <p:cNvSpPr txBox="1">
            <a:spLocks/>
          </p:cNvSpPr>
          <p:nvPr/>
        </p:nvSpPr>
        <p:spPr>
          <a:xfrm>
            <a:off x="4730909" y="1638212"/>
            <a:ext cx="2625407" cy="335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Circonference_cm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6A3D8A-DD59-E014-9DD7-88413DBD2C50}"/>
              </a:ext>
            </a:extLst>
          </p:cNvPr>
          <p:cNvCxnSpPr/>
          <p:nvPr/>
        </p:nvCxnSpPr>
        <p:spPr>
          <a:xfrm>
            <a:off x="4238625" y="1776031"/>
            <a:ext cx="0" cy="422334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D3D189D-17AD-D7F6-AEE3-8AAACAAE1880}"/>
              </a:ext>
            </a:extLst>
          </p:cNvPr>
          <p:cNvCxnSpPr/>
          <p:nvPr/>
        </p:nvCxnSpPr>
        <p:spPr>
          <a:xfrm>
            <a:off x="7848600" y="1806110"/>
            <a:ext cx="0" cy="422334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F326254A-9DD6-43AF-BB2D-BAF834FCE074}"/>
              </a:ext>
            </a:extLst>
          </p:cNvPr>
          <p:cNvSpPr txBox="1">
            <a:spLocks/>
          </p:cNvSpPr>
          <p:nvPr/>
        </p:nvSpPr>
        <p:spPr>
          <a:xfrm>
            <a:off x="2240887" y="2900926"/>
            <a:ext cx="1640838" cy="3357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50.58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5CCDB588-912C-D5BB-F5FE-50463C591A1A}"/>
              </a:ext>
            </a:extLst>
          </p:cNvPr>
          <p:cNvSpPr txBox="1">
            <a:spLocks/>
          </p:cNvSpPr>
          <p:nvPr/>
        </p:nvSpPr>
        <p:spPr>
          <a:xfrm>
            <a:off x="2240887" y="5081969"/>
            <a:ext cx="1640838" cy="3357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15.0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8207A04C-1A21-64CE-47CE-1D3CAB258F64}"/>
              </a:ext>
            </a:extLst>
          </p:cNvPr>
          <p:cNvSpPr txBox="1">
            <a:spLocks/>
          </p:cNvSpPr>
          <p:nvPr/>
        </p:nvSpPr>
        <p:spPr>
          <a:xfrm>
            <a:off x="5791161" y="2874953"/>
            <a:ext cx="1640838" cy="3357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155.0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540530E8-1B32-DADE-E14A-626DD55CC0E9}"/>
              </a:ext>
            </a:extLst>
          </p:cNvPr>
          <p:cNvSpPr txBox="1">
            <a:spLocks/>
          </p:cNvSpPr>
          <p:nvPr/>
        </p:nvSpPr>
        <p:spPr>
          <a:xfrm>
            <a:off x="5785129" y="5091875"/>
            <a:ext cx="1640838" cy="3357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200.0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F977C5CB-5B4D-7BB2-D667-4A43A5154D3B}"/>
              </a:ext>
            </a:extLst>
          </p:cNvPr>
          <p:cNvSpPr txBox="1">
            <a:spLocks/>
          </p:cNvSpPr>
          <p:nvPr/>
        </p:nvSpPr>
        <p:spPr>
          <a:xfrm>
            <a:off x="8363816" y="1628599"/>
            <a:ext cx="3285259" cy="335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Moyenne VS Médiane</a:t>
            </a:r>
          </a:p>
        </p:txBody>
      </p:sp>
      <p:pic>
        <p:nvPicPr>
          <p:cNvPr id="31" name="Picture 30" descr="A diagram of two people">
            <a:extLst>
              <a:ext uri="{FF2B5EF4-FFF2-40B4-BE49-F238E27FC236}">
                <a16:creationId xmlns:a16="http://schemas.microsoft.com/office/drawing/2014/main" id="{2E63C6C9-49C3-E422-3861-CFB71E8DAA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72" t="10629" r="4978" b="2824"/>
          <a:stretch/>
        </p:blipFill>
        <p:spPr>
          <a:xfrm>
            <a:off x="8103076" y="4233520"/>
            <a:ext cx="2098599" cy="1489080"/>
          </a:xfrm>
          <a:prstGeom prst="rect">
            <a:avLst/>
          </a:prstGeom>
        </p:spPr>
      </p:pic>
      <p:pic>
        <p:nvPicPr>
          <p:cNvPr id="33" name="Picture 32" descr="A person standing in a line of people&#10;&#10;Description automatically generated">
            <a:extLst>
              <a:ext uri="{FF2B5EF4-FFF2-40B4-BE49-F238E27FC236}">
                <a16:creationId xmlns:a16="http://schemas.microsoft.com/office/drawing/2014/main" id="{FF1D1433-816B-905E-51CA-55546A2F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478" y="2067585"/>
            <a:ext cx="2210197" cy="1709325"/>
          </a:xfrm>
          <a:prstGeom prst="rect">
            <a:avLst/>
          </a:prstGeom>
        </p:spPr>
      </p:pic>
      <p:pic>
        <p:nvPicPr>
          <p:cNvPr id="37" name="Picture 36" descr="A green tick mark on a black background&#10;&#10;Description automatically generated">
            <a:extLst>
              <a:ext uri="{FF2B5EF4-FFF2-40B4-BE49-F238E27FC236}">
                <a16:creationId xmlns:a16="http://schemas.microsoft.com/office/drawing/2014/main" id="{D1EEEDB5-BB83-5316-0CB8-A2EA364C3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6190" y="4714398"/>
            <a:ext cx="858110" cy="858110"/>
          </a:xfrm>
          <a:prstGeom prst="rect">
            <a:avLst/>
          </a:prstGeom>
        </p:spPr>
      </p:pic>
      <p:pic>
        <p:nvPicPr>
          <p:cNvPr id="39" name="Picture 38" descr="A red cross with black squares&#10;&#10;Description automatically generated">
            <a:extLst>
              <a:ext uri="{FF2B5EF4-FFF2-40B4-BE49-F238E27FC236}">
                <a16:creationId xmlns:a16="http://schemas.microsoft.com/office/drawing/2014/main" id="{BAFB58E4-A1CB-B1A4-237E-8D175B205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643089">
            <a:off x="10686190" y="2781693"/>
            <a:ext cx="858110" cy="8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6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E5BE9B-A589-4EF4-EE8A-B065A082D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12" y="1307082"/>
            <a:ext cx="10641963" cy="528070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analyse univarié de la hauteur et de la circonférence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0559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Conclusion post-traitement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13</a:t>
            </a:fld>
            <a:endParaRPr lang="fr-FR" dirty="0"/>
          </a:p>
        </p:txBody>
      </p:sp>
      <p:pic>
        <p:nvPicPr>
          <p:cNvPr id="6" name="Picture 5" descr="A cartoon of a broom&#10;&#10;Description automatically generated">
            <a:extLst>
              <a:ext uri="{FF2B5EF4-FFF2-40B4-BE49-F238E27FC236}">
                <a16:creationId xmlns:a16="http://schemas.microsoft.com/office/drawing/2014/main" id="{F38D770A-EA36-D863-A9E4-2DC9671F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171" y="1926803"/>
            <a:ext cx="1433675" cy="1433675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44C8858E-E69C-F1A6-374E-2D804448A0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7112" y="2376466"/>
            <a:ext cx="5918068" cy="31449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l" rtl="0"/>
            <a:r>
              <a:rPr lang="fr-FR" dirty="0"/>
              <a:t>Analyses plus précises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Visualisation plus cohérente 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Optimisation réaliste des ressources</a:t>
            </a:r>
          </a:p>
          <a:p>
            <a:pPr algn="l" rtl="0"/>
            <a:endParaRPr lang="fr-FR" dirty="0"/>
          </a:p>
          <a:p>
            <a:pPr algn="l" rtl="0"/>
            <a:endParaRPr lang="fr-FR" dirty="0"/>
          </a:p>
        </p:txBody>
      </p:sp>
      <p:pic>
        <p:nvPicPr>
          <p:cNvPr id="9" name="Picture 8" descr="A cartoon of a blue eye with a green speech bubble and graph&#10;&#10;Description automatically generated">
            <a:extLst>
              <a:ext uri="{FF2B5EF4-FFF2-40B4-BE49-F238E27FC236}">
                <a16:creationId xmlns:a16="http://schemas.microsoft.com/office/drawing/2014/main" id="{3448AF27-64B9-37D1-F6E0-5F6DCE796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536" y="2336396"/>
            <a:ext cx="3522403" cy="35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34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14</a:t>
            </a:fld>
            <a:endParaRPr lang="fr-FR" dirty="0"/>
          </a:p>
        </p:txBody>
      </p:sp>
      <p:pic>
        <p:nvPicPr>
          <p:cNvPr id="5" name="Picture 4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398591EE-E23E-D3A4-DF4B-E73A6DB76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1326498">
            <a:off x="6784832" y="1619907"/>
            <a:ext cx="4549260" cy="4549260"/>
          </a:xfrm>
          <a:prstGeom prst="rect">
            <a:avLst/>
          </a:prstGeom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9B79BC32-F518-F9F7-90A4-E4F5C16F3EEE}"/>
              </a:ext>
            </a:extLst>
          </p:cNvPr>
          <p:cNvSpPr txBox="1">
            <a:spLocks/>
          </p:cNvSpPr>
          <p:nvPr/>
        </p:nvSpPr>
        <p:spPr>
          <a:xfrm>
            <a:off x="1007112" y="2109087"/>
            <a:ext cx="5918068" cy="3144965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 dirty="0"/>
              <a:t>Espèces dominantes : Platane, Marronnier, Tilleul, ont des besoins d’entretien variés.  </a:t>
            </a:r>
          </a:p>
          <a:p>
            <a:pPr marL="342900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Les jeunes arbres nécessitent ont besoin, soins pour pousser, tandis que les arbres adultes requièrent des interventions préventives.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Différents types de tournées sont donc  envisageables</a:t>
            </a:r>
          </a:p>
          <a:p>
            <a:pPr algn="l"/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6FA6762-7737-8C26-0BDA-4B6B0833C670}"/>
              </a:ext>
            </a:extLst>
          </p:cNvPr>
          <p:cNvSpPr txBox="1">
            <a:spLocks/>
          </p:cNvSpPr>
          <p:nvPr/>
        </p:nvSpPr>
        <p:spPr>
          <a:xfrm>
            <a:off x="1063916" y="345848"/>
            <a:ext cx="10641963" cy="96126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fr-FR" sz="40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dirty="0"/>
              <a:t>Conclusion post-traitement</a:t>
            </a:r>
          </a:p>
        </p:txBody>
      </p:sp>
    </p:spTree>
    <p:extLst>
      <p:ext uri="{BB962C8B-B14F-4D97-AF65-F5344CB8AC3E}">
        <p14:creationId xmlns:p14="http://schemas.microsoft.com/office/powerpoint/2010/main" val="61870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56" y="439365"/>
            <a:ext cx="10277074" cy="593303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3200" dirty="0"/>
              <a:t>Tournée par arrondissement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124E2-A910-40F4-0634-E8FD0A6F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56" y="1488146"/>
            <a:ext cx="10277074" cy="50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2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56" y="439365"/>
            <a:ext cx="10277074" cy="593303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3200" dirty="0"/>
              <a:t>Tournée par Domanialité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D815B-A73D-E071-716B-1A1039ED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42" t="12500" b="9583"/>
          <a:stretch/>
        </p:blipFill>
        <p:spPr>
          <a:xfrm>
            <a:off x="1933575" y="1167809"/>
            <a:ext cx="9078277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82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805" y="429978"/>
            <a:ext cx="10277074" cy="593303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3200" dirty="0"/>
              <a:t>Tournée par Stade de développement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8ED77-680C-7279-E514-51796FBB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40" t="11944" r="-89" b="10139"/>
          <a:stretch/>
        </p:blipFill>
        <p:spPr>
          <a:xfrm>
            <a:off x="1951844" y="1244009"/>
            <a:ext cx="923099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35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56" y="439365"/>
            <a:ext cx="10277074" cy="593303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3200" dirty="0"/>
              <a:t>Tournée par Arbres remarquable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18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AC8A9-8572-7FB1-2201-BF713541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3" t="12501" r="6843" b="9861"/>
          <a:stretch/>
        </p:blipFill>
        <p:spPr>
          <a:xfrm>
            <a:off x="1819275" y="1160835"/>
            <a:ext cx="85534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23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53" y="473964"/>
            <a:ext cx="8965094" cy="957072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dirty="0"/>
              <a:t>DES QUESTIONS ?</a:t>
            </a:r>
          </a:p>
        </p:txBody>
      </p:sp>
      <p:pic>
        <p:nvPicPr>
          <p:cNvPr id="3082" name="Picture 10" descr="Des Questions, Point D'Interrogation">
            <a:extLst>
              <a:ext uri="{FF2B5EF4-FFF2-40B4-BE49-F238E27FC236}">
                <a16:creationId xmlns:a16="http://schemas.microsoft.com/office/drawing/2014/main" id="{DEED3A53-B639-31F8-591F-9F32B895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733550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47" y="922430"/>
            <a:ext cx="5744084" cy="643158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Contexte du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86121" y="726630"/>
            <a:ext cx="520991" cy="517379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fr-FR" smtClean="0"/>
              <a:pPr rtl="0">
                <a:spcAft>
                  <a:spcPts val="600"/>
                </a:spcAft>
              </a:pPr>
              <a:t>2</a:t>
            </a:fld>
            <a:endParaRPr lang="fr-FR"/>
          </a:p>
        </p:txBody>
      </p:sp>
      <p:pic>
        <p:nvPicPr>
          <p:cNvPr id="1026" name="Picture 2" descr="Une vue de la Tour Eiffel depuis le sommet de l’Eiffel">
            <a:extLst>
              <a:ext uri="{FF2B5EF4-FFF2-40B4-BE49-F238E27FC236}">
                <a16:creationId xmlns:a16="http://schemas.microsoft.com/office/drawing/2014/main" id="{5D804E0E-503A-69EC-E37D-9ACF88EBEC6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0" r="20392" b="3"/>
          <a:stretch/>
        </p:blipFill>
        <p:spPr bwMode="auto">
          <a:xfrm>
            <a:off x="7754156" y="1575014"/>
            <a:ext cx="3707972" cy="3707971"/>
          </a:xfrm>
          <a:prstGeom prst="snip2Diag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0992" y="1856517"/>
            <a:ext cx="6012813" cy="31449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l" rtl="0"/>
            <a:r>
              <a:rPr lang="fr-FR" dirty="0"/>
              <a:t>Comment optimiser les tournées pour l’entretien des arbres de la ville de Paris ?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L’objectif :</a:t>
            </a:r>
          </a:p>
          <a:p>
            <a:pPr marL="342900" indent="-342900" algn="l" rtl="0">
              <a:buFontTx/>
              <a:buChar char="-"/>
            </a:pPr>
            <a:r>
              <a:rPr lang="fr-FR" dirty="0"/>
              <a:t>Moins de trajets pour plus d’arbres entretenu !</a:t>
            </a:r>
          </a:p>
          <a:p>
            <a:pPr algn="l" rtl="0"/>
            <a:endParaRPr lang="fr-FR" dirty="0"/>
          </a:p>
          <a:p>
            <a:pPr marL="342900" indent="-342900" algn="l" rtl="0">
              <a:buFontTx/>
              <a:buChar char="-"/>
            </a:pPr>
            <a:endParaRPr lang="fr-FR" dirty="0"/>
          </a:p>
        </p:txBody>
      </p:sp>
      <p:pic>
        <p:nvPicPr>
          <p:cNvPr id="13" name="Picture 12" descr="A watering can pouring water into a plant&#10;&#10;Description automatically generated">
            <a:extLst>
              <a:ext uri="{FF2B5EF4-FFF2-40B4-BE49-F238E27FC236}">
                <a16:creationId xmlns:a16="http://schemas.microsoft.com/office/drawing/2014/main" id="{D34FA42D-05D8-7EB5-F968-FD77487F5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048" y="4696682"/>
            <a:ext cx="1485594" cy="148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Merci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Ethan VUILLEMIN​</a:t>
            </a:r>
          </a:p>
          <a:p>
            <a:pPr rtl="0"/>
            <a:r>
              <a:rPr lang="fr-FR" dirty="0"/>
              <a:t>07 63 76 58 31</a:t>
            </a:r>
          </a:p>
          <a:p>
            <a:pPr rtl="0"/>
            <a:r>
              <a:rPr lang="fr-FR" dirty="0"/>
              <a:t>vuilleminethan@gmail.com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pic>
        <p:nvPicPr>
          <p:cNvPr id="3076" name="Picture 4" descr="Cartoon gif. A smiling bean walks in place and tips its hat.">
            <a:extLst>
              <a:ext uri="{FF2B5EF4-FFF2-40B4-BE49-F238E27FC236}">
                <a16:creationId xmlns:a16="http://schemas.microsoft.com/office/drawing/2014/main" id="{285A6C30-359E-DB95-EA58-ACAD870A4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5" y="3127248"/>
            <a:ext cx="3531704" cy="35317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63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555521"/>
            <a:ext cx="10435588" cy="517379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Étape 1 – Environnement de développement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1881" y="1856517"/>
            <a:ext cx="5918068" cy="3144965"/>
          </a:xfrm>
        </p:spPr>
        <p:txBody>
          <a:bodyPr rtlCol="0">
            <a:normAutofit lnSpcReduction="10000"/>
          </a:bodyPr>
          <a:lstStyle>
            <a:defPPr>
              <a:defRPr lang="fr-FR"/>
            </a:defPPr>
          </a:lstStyle>
          <a:p>
            <a:pPr algn="l" rtl="0"/>
            <a:r>
              <a:rPr lang="fr-FR" dirty="0"/>
              <a:t>Installer python</a:t>
            </a:r>
          </a:p>
          <a:p>
            <a:pPr algn="l" rtl="0"/>
            <a:endParaRPr lang="fr-FR" dirty="0"/>
          </a:p>
          <a:p>
            <a:pPr algn="l" rtl="0"/>
            <a:endParaRPr lang="fr-FR" dirty="0"/>
          </a:p>
          <a:p>
            <a:pPr algn="l" rtl="0"/>
            <a:r>
              <a:rPr lang="fr-FR" dirty="0" err="1"/>
              <a:t>Creation</a:t>
            </a:r>
            <a:r>
              <a:rPr lang="fr-FR" dirty="0"/>
              <a:t> d’un environnement virtuel</a:t>
            </a:r>
          </a:p>
          <a:p>
            <a:pPr algn="l" rtl="0"/>
            <a:endParaRPr lang="fr-FR" dirty="0"/>
          </a:p>
          <a:p>
            <a:pPr algn="l" rtl="0"/>
            <a:endParaRPr lang="fr-FR" dirty="0"/>
          </a:p>
          <a:p>
            <a:pPr algn="l" rtl="0"/>
            <a:r>
              <a:rPr lang="fr-FR" dirty="0"/>
              <a:t>Installer les librairies </a:t>
            </a:r>
            <a:r>
              <a:rPr lang="fr-FR" dirty="0" err="1"/>
              <a:t>necessaires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9" name="Picture Placeholder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7629972C-FB00-03EB-FD40-459FC3903B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618" b="618"/>
          <a:stretch>
            <a:fillRect/>
          </a:stretch>
        </p:blipFill>
        <p:spPr>
          <a:xfrm>
            <a:off x="3930915" y="1432654"/>
            <a:ext cx="1173044" cy="1158556"/>
          </a:xfrm>
        </p:spPr>
      </p:pic>
      <p:pic>
        <p:nvPicPr>
          <p:cNvPr id="2054" name="Picture 6" descr="Pandas Logo PNG Vector (AI, SVG) Free Download">
            <a:extLst>
              <a:ext uri="{FF2B5EF4-FFF2-40B4-BE49-F238E27FC236}">
                <a16:creationId xmlns:a16="http://schemas.microsoft.com/office/drawing/2014/main" id="{2D4827CC-46C1-A53F-A68C-B92DFE3B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5309487"/>
            <a:ext cx="28575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umPy logo refresh · Issue #37 · numpy/numpy.org · GitHub">
            <a:extLst>
              <a:ext uri="{FF2B5EF4-FFF2-40B4-BE49-F238E27FC236}">
                <a16:creationId xmlns:a16="http://schemas.microsoft.com/office/drawing/2014/main" id="{26006A71-C4DA-5E45-8CEE-39C3D6E6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032" y="5051296"/>
            <a:ext cx="1364105" cy="136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ustomising figures in Matplotlib">
            <a:extLst>
              <a:ext uri="{FF2B5EF4-FFF2-40B4-BE49-F238E27FC236}">
                <a16:creationId xmlns:a16="http://schemas.microsoft.com/office/drawing/2014/main" id="{3198A520-DEDF-6B05-56E5-72564784F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1" t="23006" r="7510" b="26327"/>
          <a:stretch/>
        </p:blipFill>
        <p:spPr bwMode="auto">
          <a:xfrm>
            <a:off x="8323145" y="5309487"/>
            <a:ext cx="2852200" cy="57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ython Virtual Environments: A Primer – Real Python">
            <a:extLst>
              <a:ext uri="{FF2B5EF4-FFF2-40B4-BE49-F238E27FC236}">
                <a16:creationId xmlns:a16="http://schemas.microsoft.com/office/drawing/2014/main" id="{3CCB5930-387A-5F2C-8141-B256AE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049" y="2011932"/>
            <a:ext cx="3949700" cy="222170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white arrow in a green circle&#10;&#10;Description automatically generated">
            <a:extLst>
              <a:ext uri="{FF2B5EF4-FFF2-40B4-BE49-F238E27FC236}">
                <a16:creationId xmlns:a16="http://schemas.microsoft.com/office/drawing/2014/main" id="{C3F85D4D-69FE-6732-C8BC-5DF615F7C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935" y="2140346"/>
            <a:ext cx="626024" cy="6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5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398336"/>
            <a:ext cx="11184888" cy="1038703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Effectuez une analyse naïve </a:t>
            </a:r>
            <a:br>
              <a:rPr lang="fr-FR" sz="3200" dirty="0"/>
            </a:br>
            <a:r>
              <a:rPr lang="fr-FR" sz="3200" dirty="0"/>
              <a:t>du jeu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6CB7B-5FD9-BDE2-8EA8-C76A22958F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12" y="1572303"/>
            <a:ext cx="6355714" cy="4825768"/>
          </a:xfrm>
          <a:prstGeom prst="rect">
            <a:avLst/>
          </a:prstGeom>
        </p:spPr>
      </p:pic>
      <p:pic>
        <p:nvPicPr>
          <p:cNvPr id="3074" name="Picture 2" descr="Skimpy">
            <a:extLst>
              <a:ext uri="{FF2B5EF4-FFF2-40B4-BE49-F238E27FC236}">
                <a16:creationId xmlns:a16="http://schemas.microsoft.com/office/drawing/2014/main" id="{BAF566BD-9F83-61ED-946F-48EAC53CB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27" y="2486586"/>
            <a:ext cx="1625473" cy="94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Pandas Logo PNG Vector (AI, SVG) Free Download">
            <a:extLst>
              <a:ext uri="{FF2B5EF4-FFF2-40B4-BE49-F238E27FC236}">
                <a16:creationId xmlns:a16="http://schemas.microsoft.com/office/drawing/2014/main" id="{DCD964D2-D7AD-A2FF-F2DF-70EB8468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913" y="1728169"/>
            <a:ext cx="28575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3A90842-C2CE-9BA4-002F-0B689E866B9D}"/>
              </a:ext>
            </a:extLst>
          </p:cNvPr>
          <p:cNvSpPr/>
          <p:nvPr/>
        </p:nvSpPr>
        <p:spPr>
          <a:xfrm>
            <a:off x="6096000" y="3385181"/>
            <a:ext cx="552450" cy="1905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CDA8AD-1917-151C-B71F-78F939A7A1B9}"/>
              </a:ext>
            </a:extLst>
          </p:cNvPr>
          <p:cNvSpPr/>
          <p:nvPr/>
        </p:nvSpPr>
        <p:spPr>
          <a:xfrm>
            <a:off x="6096000" y="3643313"/>
            <a:ext cx="552450" cy="1905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756AE3-ABE6-DC87-7B33-4A430093F6F6}"/>
              </a:ext>
            </a:extLst>
          </p:cNvPr>
          <p:cNvSpPr/>
          <p:nvPr/>
        </p:nvSpPr>
        <p:spPr>
          <a:xfrm>
            <a:off x="2087880" y="3223260"/>
            <a:ext cx="929640" cy="2057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083EF691-BFDC-245F-F72D-4F6622EDD8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6350" y="3985187"/>
            <a:ext cx="4302450" cy="287281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/>
              <a:t>Première constatation :</a:t>
            </a:r>
          </a:p>
          <a:p>
            <a:pPr marL="342900" indent="-342900" algn="ctr" rtl="0">
              <a:buFontTx/>
              <a:buChar char="-"/>
            </a:pPr>
            <a:r>
              <a:rPr lang="fr-FR" dirty="0"/>
              <a:t>Valeurs aberrantes   </a:t>
            </a:r>
          </a:p>
          <a:p>
            <a:pPr marL="342900" indent="-342900" algn="ctr" rtl="0">
              <a:buFontTx/>
              <a:buChar char="-"/>
            </a:pPr>
            <a:r>
              <a:rPr lang="fr-FR" dirty="0"/>
              <a:t>Colonnes incomplètes</a:t>
            </a:r>
          </a:p>
          <a:p>
            <a:pPr marL="342900" indent="-342900" algn="ctr" rtl="0">
              <a:buFontTx/>
              <a:buChar char="-"/>
            </a:pPr>
            <a:r>
              <a:rPr lang="fr-FR" dirty="0"/>
              <a:t>Données manquantes </a:t>
            </a:r>
          </a:p>
          <a:p>
            <a:pPr algn="l" rtl="0"/>
            <a:endParaRPr lang="fr-FR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3EAC1A-3185-003D-4C03-CDCC5DDD6249}"/>
              </a:ext>
            </a:extLst>
          </p:cNvPr>
          <p:cNvSpPr/>
          <p:nvPr/>
        </p:nvSpPr>
        <p:spPr>
          <a:xfrm>
            <a:off x="3070860" y="5179017"/>
            <a:ext cx="1577340" cy="1778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A94D82-F309-C1A4-E9F8-1609A4863A1E}"/>
              </a:ext>
            </a:extLst>
          </p:cNvPr>
          <p:cNvSpPr/>
          <p:nvPr/>
        </p:nvSpPr>
        <p:spPr>
          <a:xfrm>
            <a:off x="2087880" y="3771827"/>
            <a:ext cx="929640" cy="2057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39969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56483"/>
            <a:ext cx="11184888" cy="1038703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compréhension préliminaire des caractéristiques du jeu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CF06D-86AA-4380-116C-575ACC027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29" y="1480519"/>
            <a:ext cx="8939971" cy="500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9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analyse univarié des types d’arbres et leurs stades de </a:t>
            </a:r>
            <a:r>
              <a:rPr lang="fr-FR" sz="3200" dirty="0" err="1"/>
              <a:t>developpement</a:t>
            </a:r>
            <a:endParaRPr lang="fr-FR" sz="32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403BBE-64C3-F064-A68A-C371B1AC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06" r="32824" b="51421"/>
          <a:stretch/>
        </p:blipFill>
        <p:spPr>
          <a:xfrm>
            <a:off x="3714750" y="1698203"/>
            <a:ext cx="5219700" cy="43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9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analyse univarié des types d’arbres et leurs stades de </a:t>
            </a:r>
            <a:r>
              <a:rPr lang="fr-FR" sz="3200" dirty="0" err="1"/>
              <a:t>developpement</a:t>
            </a:r>
            <a:endParaRPr lang="fr-FR" sz="32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403BBE-64C3-F064-A68A-C371B1AC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628" b="3793"/>
          <a:stretch/>
        </p:blipFill>
        <p:spPr>
          <a:xfrm>
            <a:off x="889318" y="2339295"/>
            <a:ext cx="11083607" cy="31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6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151340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Entretien des arbres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7" name="Picture 6" descr="A green text on a black background">
            <a:extLst>
              <a:ext uri="{FF2B5EF4-FFF2-40B4-BE49-F238E27FC236}">
                <a16:creationId xmlns:a16="http://schemas.microsoft.com/office/drawing/2014/main" id="{02E37837-49CB-533F-CC39-B07F06D60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763" y="1495425"/>
            <a:ext cx="4429125" cy="1098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701FE4-3194-4F32-0007-EB6735E7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80" y="1495424"/>
            <a:ext cx="5365113" cy="5211235"/>
          </a:xfrm>
          <a:prstGeom prst="rect">
            <a:avLst/>
          </a:prstGeom>
        </p:spPr>
      </p:pic>
      <p:pic>
        <p:nvPicPr>
          <p:cNvPr id="1034" name="Picture 10" descr="Marronnier : un arbre superbe pour grands jardins">
            <a:extLst>
              <a:ext uri="{FF2B5EF4-FFF2-40B4-BE49-F238E27FC236}">
                <a16:creationId xmlns:a16="http://schemas.microsoft.com/office/drawing/2014/main" id="{BC95FBE0-A695-22B2-4C69-7A5D96C86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763" y="3429000"/>
            <a:ext cx="4350388" cy="3080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971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726630"/>
            <a:ext cx="6289038" cy="76960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Analyse préliminaire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7112" y="2045455"/>
            <a:ext cx="5918068" cy="3144965"/>
          </a:xfrm>
        </p:spPr>
        <p:txBody>
          <a:bodyPr rtlCol="0">
            <a:normAutofit fontScale="92500" lnSpcReduction="20000"/>
          </a:bodyPr>
          <a:lstStyle>
            <a:defPPr>
              <a:defRPr lang="fr-FR"/>
            </a:defPPr>
          </a:lstStyle>
          <a:p>
            <a:pPr algn="l" rtl="0"/>
            <a:r>
              <a:rPr lang="fr-FR" dirty="0"/>
              <a:t>Les données de hauteur et de circonférence sont bien enclines aux valeurs aberrantes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Les arbres sont en majorité mature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Ils ont une grande résistance et demandent peu d’entretient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Les arrosages toutes les 1/2 semaines</a:t>
            </a:r>
          </a:p>
          <a:p>
            <a:pPr algn="l" rtl="0"/>
            <a:endParaRPr lang="fr-FR" dirty="0"/>
          </a:p>
          <a:p>
            <a:pPr algn="l" rtl="0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60CF2F5-CA74-E61F-C3A0-A2678956DC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440" r="12440"/>
          <a:stretch>
            <a:fillRect/>
          </a:stretch>
        </p:blipFill>
        <p:spPr>
          <a:xfrm>
            <a:off x="7223125" y="1663700"/>
            <a:ext cx="4159250" cy="4157470"/>
          </a:xfrm>
        </p:spPr>
      </p:pic>
    </p:spTree>
    <p:extLst>
      <p:ext uri="{BB962C8B-B14F-4D97-AF65-F5344CB8AC3E}">
        <p14:creationId xmlns:p14="http://schemas.microsoft.com/office/powerpoint/2010/main" val="47474188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2861_TF89338750_Win32" id="{5DA64B16-7A8A-49A5-8E07-0E2BEF5E28A7}" vid="{3638B087-4232-4E2F-9948-8115634831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339</Words>
  <Application>Microsoft Office PowerPoint</Application>
  <PresentationFormat>Widescreen</PresentationFormat>
  <Paragraphs>108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 Black</vt:lpstr>
      <vt:lpstr>Arial</vt:lpstr>
      <vt:lpstr>Calibri</vt:lpstr>
      <vt:lpstr>Univers</vt:lpstr>
      <vt:lpstr>GradientVTI</vt:lpstr>
      <vt:lpstr>Projet 2</vt:lpstr>
      <vt:lpstr>Contexte du projet</vt:lpstr>
      <vt:lpstr>Étape 1 – Environnement de développement</vt:lpstr>
      <vt:lpstr>Effectuez une analyse naïve  du jeu de données</vt:lpstr>
      <vt:lpstr>compréhension préliminaire des caractéristiques du jeu de données</vt:lpstr>
      <vt:lpstr>analyse univarié des types d’arbres et leurs stades de developpement</vt:lpstr>
      <vt:lpstr>analyse univarié des types d’arbres et leurs stades de developpement</vt:lpstr>
      <vt:lpstr>Entretien des arbres</vt:lpstr>
      <vt:lpstr>Analyse préliminaire</vt:lpstr>
      <vt:lpstr>analyse univarié de la hauteur et de la circonférence</vt:lpstr>
      <vt:lpstr>analyse univarié de la hauteur et de la circonférence</vt:lpstr>
      <vt:lpstr>analyse univarié de la hauteur et de la circonférence</vt:lpstr>
      <vt:lpstr>Conclusion post-traitement</vt:lpstr>
      <vt:lpstr>PowerPoint Presentation</vt:lpstr>
      <vt:lpstr>Tournée par arrondissement</vt:lpstr>
      <vt:lpstr>Tournée par Domanialité</vt:lpstr>
      <vt:lpstr>Tournée par Stade de développement</vt:lpstr>
      <vt:lpstr>Tournée par Arbres remarquable</vt:lpstr>
      <vt:lpstr>DES QUESTIONS ?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1</dc:title>
  <dc:creator>Vuillemin, Ethan (GE Vernova)</dc:creator>
  <cp:lastModifiedBy>ethan vuillemin</cp:lastModifiedBy>
  <cp:revision>8</cp:revision>
  <dcterms:created xsi:type="dcterms:W3CDTF">2024-09-11T11:30:48Z</dcterms:created>
  <dcterms:modified xsi:type="dcterms:W3CDTF">2024-09-30T22:25:26Z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